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75" r:id="rId3"/>
    <p:sldId id="267" r:id="rId4"/>
    <p:sldId id="276" r:id="rId5"/>
    <p:sldId id="269" r:id="rId6"/>
    <p:sldId id="277" r:id="rId7"/>
    <p:sldId id="278" r:id="rId8"/>
    <p:sldId id="279" r:id="rId9"/>
    <p:sldId id="281" r:id="rId10"/>
    <p:sldId id="280" r:id="rId11"/>
    <p:sldId id="282" r:id="rId1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4A9A2FB-DF96-4FEA-8075-4FDF8995AA87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05F9FC1-89BA-4DF4-9CC2-C33822172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7502BD-FFDD-4C52-AD8A-2C0869C66EEF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1C92352-9E37-4A58-B312-933BC1AB2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752601"/>
            <a:ext cx="7486600" cy="1829761"/>
          </a:xfrm>
        </p:spPr>
        <p:txBody>
          <a:bodyPr>
            <a:normAutofit/>
          </a:bodyPr>
          <a:lstStyle/>
          <a:p>
            <a:r>
              <a:rPr lang="en-GB" dirty="0" smtClean="0"/>
              <a:t>PORRO Risk Relationship Ontology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Andrew McHugh</a:t>
            </a:r>
          </a:p>
          <a:p>
            <a:r>
              <a:rPr lang="en-GB" b="1" dirty="0" smtClean="0"/>
              <a:t>Pushing the Boundaries - Excellence in Digital </a:t>
            </a:r>
            <a:r>
              <a:rPr lang="en-GB" b="1" dirty="0" err="1" smtClean="0"/>
              <a:t>Curation</a:t>
            </a:r>
            <a:r>
              <a:rPr lang="en-GB" b="1" dirty="0" smtClean="0"/>
              <a:t> Education and Training Through Collaboration</a:t>
            </a:r>
            <a:endParaRPr lang="en-GB" dirty="0" smtClean="0"/>
          </a:p>
          <a:p>
            <a:r>
              <a:rPr lang="en-GB" dirty="0" smtClean="0"/>
              <a:t>Monday 1</a:t>
            </a:r>
            <a:r>
              <a:rPr lang="en-GB" baseline="30000" dirty="0" smtClean="0"/>
              <a:t>st</a:t>
            </a:r>
            <a:r>
              <a:rPr lang="en-GB" dirty="0" smtClean="0"/>
              <a:t> October 2012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r>
              <a:rPr lang="en-GB" dirty="0" smtClean="0"/>
              <a:t>Validated ontology by mapping to user submissions received via DRAMBORA online interactive tool (around 400 repositories are registered as users)</a:t>
            </a:r>
          </a:p>
          <a:p>
            <a:r>
              <a:rPr lang="en-GB" dirty="0" smtClean="0"/>
              <a:t>Similarly validated against repository evaluations and profiling activity led by US </a:t>
            </a:r>
            <a:r>
              <a:rPr lang="en-GB" dirty="0" err="1" smtClean="0"/>
              <a:t>Center</a:t>
            </a:r>
            <a:r>
              <a:rPr lang="en-GB" dirty="0" smtClean="0"/>
              <a:t> for Research Libraries</a:t>
            </a:r>
          </a:p>
          <a:p>
            <a:r>
              <a:rPr lang="en-GB" dirty="0" smtClean="0"/>
              <a:t>Mapped successfully to TRAC repository criteria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Ontology Validation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Questions are welcome.</a:t>
            </a:r>
          </a:p>
          <a:p>
            <a:r>
              <a:rPr lang="en-GB" dirty="0" smtClean="0"/>
              <a:t>Please contact me for more details (logins/questions/anything!):</a:t>
            </a:r>
          </a:p>
          <a:p>
            <a:r>
              <a:rPr lang="en-GB" dirty="0" smtClean="0"/>
              <a:t>http://mchughontology.hatii.arts.gla.ac.uk</a:t>
            </a:r>
          </a:p>
          <a:p>
            <a:endParaRPr lang="en-GB" dirty="0" smtClean="0"/>
          </a:p>
          <a:p>
            <a:pPr lvl="1">
              <a:buNone/>
            </a:pPr>
            <a:r>
              <a:rPr lang="en-GB" sz="3600" dirty="0" smtClean="0"/>
              <a:t>andrew.mchugh@glasgow.ac.uk</a:t>
            </a:r>
            <a:endParaRPr lang="en-GB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Thanks!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Digital Preservation Trustworthiness:</a:t>
            </a:r>
          </a:p>
          <a:p>
            <a:pPr lvl="1"/>
            <a:r>
              <a:rPr lang="en-GB" dirty="0" smtClean="0"/>
              <a:t>How to build digital libraries/archives?</a:t>
            </a:r>
          </a:p>
          <a:p>
            <a:pPr lvl="1"/>
            <a:r>
              <a:rPr lang="en-GB" dirty="0" smtClean="0"/>
              <a:t>How to validate digital libraries/archives?</a:t>
            </a:r>
          </a:p>
          <a:p>
            <a:endParaRPr lang="en-GB" i="1" dirty="0" smtClean="0"/>
          </a:p>
          <a:p>
            <a:r>
              <a:rPr lang="en-GB" i="1" dirty="0" smtClean="0"/>
              <a:t>Digital Repository Audit Method Based on Risk Assessment</a:t>
            </a:r>
          </a:p>
          <a:p>
            <a:pPr lvl="1"/>
            <a:r>
              <a:rPr lang="en-GB" dirty="0" smtClean="0"/>
              <a:t>A tool and methodology for self-assessment of repositories based on risk management</a:t>
            </a:r>
          </a:p>
          <a:p>
            <a:pPr lvl="1"/>
            <a:r>
              <a:rPr lang="en-GB" dirty="0" smtClean="0"/>
              <a:t>Developed in </a:t>
            </a:r>
            <a:r>
              <a:rPr lang="en-GB" i="1" dirty="0" err="1" smtClean="0"/>
              <a:t>DigitalPreservationEurope</a:t>
            </a:r>
            <a:r>
              <a:rPr lang="en-GB" dirty="0" smtClean="0"/>
              <a:t> and </a:t>
            </a:r>
            <a:r>
              <a:rPr lang="en-GB" i="1" dirty="0" smtClean="0"/>
              <a:t>Digital </a:t>
            </a:r>
            <a:r>
              <a:rPr lang="en-GB" i="1" dirty="0" err="1" smtClean="0"/>
              <a:t>Curation</a:t>
            </a:r>
            <a:r>
              <a:rPr lang="en-GB" i="1" dirty="0" smtClean="0"/>
              <a:t> Centre</a:t>
            </a:r>
            <a:r>
              <a:rPr lang="en-GB" dirty="0" smtClean="0"/>
              <a:t> projects</a:t>
            </a:r>
          </a:p>
          <a:p>
            <a:pPr lvl="1"/>
            <a:r>
              <a:rPr lang="en-GB" dirty="0" smtClean="0"/>
              <a:t>Built upon solid foundation of research looking into how preservation repositories function, thrive &amp; fail</a:t>
            </a:r>
          </a:p>
          <a:p>
            <a:pPr lvl="1"/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Assumption: preservation can be understood as a complex interrelationship of </a:t>
            </a:r>
            <a:r>
              <a:rPr lang="en-GB" b="1" dirty="0" smtClean="0"/>
              <a:t>objectives</a:t>
            </a:r>
            <a:r>
              <a:rPr lang="en-GB" dirty="0" smtClean="0"/>
              <a:t>, </a:t>
            </a:r>
            <a:r>
              <a:rPr lang="en-GB" b="1" dirty="0" smtClean="0"/>
              <a:t>policies</a:t>
            </a:r>
            <a:r>
              <a:rPr lang="en-GB" dirty="0" smtClean="0"/>
              <a:t>, </a:t>
            </a:r>
            <a:r>
              <a:rPr lang="en-GB" b="1" dirty="0" smtClean="0"/>
              <a:t>activities</a:t>
            </a:r>
            <a:r>
              <a:rPr lang="en-GB" dirty="0" smtClean="0"/>
              <a:t>, </a:t>
            </a:r>
            <a:r>
              <a:rPr lang="en-GB" b="1" dirty="0" smtClean="0"/>
              <a:t>resources</a:t>
            </a:r>
            <a:r>
              <a:rPr lang="en-GB" dirty="0" smtClean="0"/>
              <a:t> and </a:t>
            </a:r>
            <a:r>
              <a:rPr lang="en-GB" b="1" dirty="0" smtClean="0"/>
              <a:t>rights/responsibilities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Relating these can enhance understanding of risk causation and recovery</a:t>
            </a:r>
          </a:p>
          <a:p>
            <a:endParaRPr lang="en-GB" dirty="0" smtClean="0"/>
          </a:p>
          <a:p>
            <a:r>
              <a:rPr lang="en-GB" dirty="0" smtClean="0"/>
              <a:t>Capacity and capability to effectively manage risk can be considered synonymous with digital preservation success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An understanding of preservation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ontology for relating risk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i="1" dirty="0" smtClean="0"/>
              <a:t>Preserved Object and Repository Risks Ontology</a:t>
            </a:r>
          </a:p>
          <a:p>
            <a:r>
              <a:rPr lang="en-GB" dirty="0" smtClean="0"/>
              <a:t>To illustrate the relationships between factors that inform and influence the accomplishment of </a:t>
            </a:r>
            <a:r>
              <a:rPr lang="en-GB" i="1" dirty="0" smtClean="0"/>
              <a:t>preservation goals:</a:t>
            </a:r>
            <a:endParaRPr lang="en-GB" dirty="0" smtClean="0"/>
          </a:p>
          <a:p>
            <a:endParaRPr lang="en-GB" i="1" dirty="0"/>
          </a:p>
          <a:p>
            <a:r>
              <a:rPr lang="en-GB" i="1" dirty="0" smtClean="0"/>
              <a:t>Why?</a:t>
            </a:r>
          </a:p>
          <a:p>
            <a:pPr lvl="1"/>
            <a:r>
              <a:rPr lang="en-GB" i="1" dirty="0" smtClean="0"/>
              <a:t>To identify risks (based on common policies, infrastructure or contexts)</a:t>
            </a:r>
          </a:p>
          <a:p>
            <a:pPr lvl="1"/>
            <a:r>
              <a:rPr lang="en-GB" i="1" dirty="0" smtClean="0"/>
              <a:t>To facilitate risk resolution (with risks mapped to appropriate mitigation measures)</a:t>
            </a:r>
          </a:p>
          <a:p>
            <a:pPr lvl="1"/>
            <a:r>
              <a:rPr lang="en-GB" i="1" dirty="0" smtClean="0"/>
              <a:t>To perform gap analyses (with real world objectives aligned to modelled goals)</a:t>
            </a:r>
          </a:p>
          <a:p>
            <a:pPr lvl="1"/>
            <a:r>
              <a:rPr lang="en-GB" i="1" dirty="0" smtClean="0"/>
              <a:t>To illustrate function and relate to training needs?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Initial focus on a series of repository evaluation reports undertaken in the development of DRAMBORA</a:t>
            </a:r>
          </a:p>
          <a:p>
            <a:pPr lvl="1"/>
            <a:r>
              <a:rPr lang="en-GB" dirty="0" smtClean="0"/>
              <a:t>Parse reports, isolating information which would become ontology elements then categorising them according to a corresponding objective</a:t>
            </a:r>
          </a:p>
          <a:p>
            <a:pPr lvl="1"/>
            <a:r>
              <a:rPr lang="en-GB" dirty="0" smtClean="0"/>
              <a:t>Developed a </a:t>
            </a:r>
            <a:r>
              <a:rPr lang="en-GB" i="1" dirty="0" smtClean="0"/>
              <a:t>Semantic </a:t>
            </a:r>
            <a:r>
              <a:rPr lang="en-GB" i="1" dirty="0" err="1" smtClean="0"/>
              <a:t>Mediawiki</a:t>
            </a:r>
            <a:r>
              <a:rPr lang="en-GB" i="1" dirty="0" smtClean="0"/>
              <a:t> </a:t>
            </a:r>
            <a:r>
              <a:rPr lang="en-GB" dirty="0" smtClean="0"/>
              <a:t>wiki to represent relationships between objectives and example institutions</a:t>
            </a:r>
          </a:p>
          <a:p>
            <a:pPr lvl="1"/>
            <a:r>
              <a:rPr lang="en-GB" dirty="0" smtClean="0"/>
              <a:t>Generalised elements in bespoke application categorised to conform to Cornell University’s three-legged stool model (organisation / technology / resources)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Steps to develop an ontology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481328"/>
            <a:ext cx="3168352" cy="4525963"/>
          </a:xfrm>
        </p:spPr>
        <p:txBody>
          <a:bodyPr/>
          <a:lstStyle/>
          <a:p>
            <a:r>
              <a:rPr lang="en-GB" dirty="0" smtClean="0"/>
              <a:t>P..Goal</a:t>
            </a:r>
          </a:p>
          <a:p>
            <a:r>
              <a:rPr lang="en-GB" dirty="0" smtClean="0"/>
              <a:t>P..Activity</a:t>
            </a:r>
          </a:p>
          <a:p>
            <a:r>
              <a:rPr lang="en-GB" dirty="0" smtClean="0"/>
              <a:t>P..Parameter</a:t>
            </a:r>
          </a:p>
          <a:p>
            <a:r>
              <a:rPr lang="en-GB" dirty="0" smtClean="0"/>
              <a:t>P..Resource</a:t>
            </a:r>
          </a:p>
          <a:p>
            <a:r>
              <a:rPr lang="en-GB" dirty="0" smtClean="0"/>
              <a:t>P..Right / Responsibility</a:t>
            </a:r>
          </a:p>
          <a:p>
            <a:r>
              <a:rPr lang="en-GB" dirty="0" smtClean="0"/>
              <a:t>P..Risk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Ontology Structure</a:t>
            </a:r>
            <a:endParaRPr lang="en-GB" dirty="0"/>
          </a:p>
        </p:txBody>
      </p:sp>
      <p:pic>
        <p:nvPicPr>
          <p:cNvPr id="4" name="Picture 3" descr="functionNEW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92754" y="1268760"/>
            <a:ext cx="5904656" cy="4536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14199" b="28902"/>
          <a:stretch>
            <a:fillRect/>
          </a:stretch>
        </p:blipFill>
        <p:spPr bwMode="auto">
          <a:xfrm>
            <a:off x="12" y="-27384"/>
            <a:ext cx="9137073" cy="6907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09528" y="1628800"/>
            <a:ext cx="5554960" cy="1143000"/>
          </a:xfrm>
        </p:spPr>
        <p:txBody>
          <a:bodyPr/>
          <a:lstStyle/>
          <a:p>
            <a:r>
              <a:rPr lang="en-GB" dirty="0" smtClean="0"/>
              <a:t>Ontology Browser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616" y="5431837"/>
            <a:ext cx="7704856" cy="1426163"/>
          </a:xfrm>
        </p:spPr>
        <p:txBody>
          <a:bodyPr>
            <a:normAutofit/>
          </a:bodyPr>
          <a:lstStyle/>
          <a:p>
            <a:r>
              <a:rPr lang="en-GB" dirty="0" smtClean="0"/>
              <a:t>Maps generic ontology to 3D content capture and management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3D </a:t>
            </a:r>
            <a:r>
              <a:rPr lang="en-GB" dirty="0" err="1" smtClean="0"/>
              <a:t>Coform</a:t>
            </a:r>
            <a:r>
              <a:rPr lang="en-GB" dirty="0" smtClean="0"/>
              <a:t> Long Term Preservation Tool</a:t>
            </a:r>
            <a:endParaRPr lang="en-GB" dirty="0"/>
          </a:p>
        </p:txBody>
      </p:sp>
      <p:pic>
        <p:nvPicPr>
          <p:cNvPr id="4" name="Picture 3" descr="Figure 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1484784"/>
            <a:ext cx="5247110" cy="37298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92688" y="1340768"/>
            <a:ext cx="2843808" cy="4896544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Trustworthy Repository Audit and Certification Criteria and Checklist (TRAC)</a:t>
            </a:r>
          </a:p>
          <a:p>
            <a:r>
              <a:rPr lang="en-GB" i="1" dirty="0" smtClean="0"/>
              <a:t>PORRO</a:t>
            </a:r>
            <a:r>
              <a:rPr lang="en-GB" dirty="0" smtClean="0"/>
              <a:t> reflects and greatly exceeds suggested example evidence provided by TRAC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Enhancing Best-practice Criteria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512" y="1340768"/>
          <a:ext cx="6120680" cy="4873882"/>
        </p:xfrm>
        <a:graphic>
          <a:graphicData uri="http://schemas.openxmlformats.org/drawingml/2006/table">
            <a:tbl>
              <a:tblPr/>
              <a:tblGrid>
                <a:gridCol w="881793"/>
                <a:gridCol w="5238887"/>
              </a:tblGrid>
              <a:tr h="30540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latin typeface="Calibri"/>
                          <a:ea typeface="Calibri"/>
                          <a:cs typeface="Calibri"/>
                        </a:rPr>
                        <a:t>TRAC Criterion</a:t>
                      </a:r>
                      <a:r>
                        <a:rPr lang="en-GB" sz="1000" b="1" i="1" dirty="0" smtClean="0">
                          <a:latin typeface="Calibri"/>
                          <a:ea typeface="Calibri"/>
                          <a:cs typeface="Calibri"/>
                        </a:rPr>
                        <a:t>: Define </a:t>
                      </a:r>
                      <a:r>
                        <a:rPr lang="en-GB" sz="1000" b="1" i="1" dirty="0">
                          <a:latin typeface="Calibri"/>
                          <a:ea typeface="Calibri"/>
                          <a:cs typeface="Calibri"/>
                        </a:rPr>
                        <a:t>ingest package specification</a:t>
                      </a:r>
                      <a:endParaRPr lang="en-GB" sz="11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5408">
                <a:tc row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latin typeface="Calibri"/>
                          <a:ea typeface="Calibri"/>
                          <a:cs typeface="Calibri"/>
                        </a:rPr>
                        <a:t>Formalise (e.g. In Policy)</a:t>
                      </a:r>
                      <a:r>
                        <a:rPr lang="en-GB" sz="1000" b="1" baseline="0" dirty="0" smtClean="0">
                          <a:latin typeface="Calibri"/>
                          <a:ea typeface="Calibri"/>
                          <a:cs typeface="Calibri"/>
                        </a:rPr>
                        <a:t>: </a:t>
                      </a:r>
                      <a:endParaRPr lang="en-GB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Calibri"/>
                        </a:rPr>
                        <a:t>Relationship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Calibri"/>
                        </a:rPr>
                        <a:t>between ingest, archival and dissemination packages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Minimal required metadata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Package specifications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Metadata creation responsibility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Metadata creation workflow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latin typeface="Calibri"/>
                          <a:ea typeface="Calibri"/>
                          <a:cs typeface="Calibri"/>
                        </a:rPr>
                        <a:t>Seek Legitimisation From</a:t>
                      </a:r>
                      <a:r>
                        <a:rPr lang="en-GB" sz="1000" b="1" baseline="0" dirty="0" smtClean="0">
                          <a:latin typeface="Calibri"/>
                          <a:ea typeface="Calibri"/>
                          <a:cs typeface="Calibri"/>
                        </a:rPr>
                        <a:t>:</a:t>
                      </a:r>
                      <a:endParaRPr lang="en-GB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Calibri"/>
                        </a:rPr>
                        <a:t>Prescribed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Calibri"/>
                        </a:rPr>
                        <a:t>minimal metadata requirements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rowSpan="8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 smtClean="0">
                          <a:latin typeface="Calibri"/>
                          <a:ea typeface="Calibri"/>
                          <a:cs typeface="Calibri"/>
                        </a:rPr>
                        <a:t>Consider Threatening</a:t>
                      </a:r>
                      <a:r>
                        <a:rPr lang="en-GB" sz="1000" b="1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000" b="1" dirty="0" smtClean="0">
                          <a:latin typeface="Calibri"/>
                          <a:ea typeface="Calibri"/>
                          <a:cs typeface="Calibri"/>
                        </a:rPr>
                        <a:t>Risks: </a:t>
                      </a:r>
                      <a:endParaRPr lang="en-GB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dirty="0">
                          <a:latin typeface="Calibri"/>
                          <a:ea typeface="Calibri"/>
                          <a:cs typeface="Calibri"/>
                        </a:rPr>
                        <a:t>Extent of what is within the archival object is unclear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Shortcomings in semantic or technical understandability of information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Archival information cannot be traced to a received package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Loss of authenticity of information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Incompleteness of submitted packages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Structural non-validity or malformedness of received packages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latin typeface="Calibri"/>
                          <a:ea typeface="Calibri"/>
                          <a:cs typeface="Calibri"/>
                        </a:rPr>
                        <a:t>Destruction of primary documentation</a:t>
                      </a: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5408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dirty="0">
                          <a:latin typeface="Calibri"/>
                          <a:ea typeface="Calibri"/>
                          <a:cs typeface="Calibri"/>
                        </a:rPr>
                        <a:t>Loss of information provenance</a:t>
                      </a: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763688" y="836712"/>
            <a:ext cx="6480720" cy="6001643"/>
            <a:chOff x="1763688" y="836712"/>
            <a:chExt cx="6480720" cy="6001643"/>
          </a:xfrm>
        </p:grpSpPr>
        <p:sp>
          <p:nvSpPr>
            <p:cNvPr id="5" name="TextBox 4"/>
            <p:cNvSpPr txBox="1"/>
            <p:nvPr/>
          </p:nvSpPr>
          <p:spPr>
            <a:xfrm>
              <a:off x="2699792" y="836712"/>
              <a:ext cx="5544616" cy="600164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lvl="0">
                <a:lnSpc>
                  <a:spcPct val="150000"/>
                </a:lnSpc>
              </a:pPr>
              <a:r>
                <a:rPr lang="en-GB" sz="1600" dirty="0" smtClean="0"/>
                <a:t>Examples: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Ensure documentation supports backwards tracing from DIPs to submitted originals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Define SIP in terms of required metadata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consists of content plus appropriate manifest and permission statement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describe in a table of contents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may include a title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may include additional archive identifiers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may include affiliate-assigned identifier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may include IDs of external metadata records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may include issue number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may include serial volume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must identify range of codes included in data and their meanings, in MS Word, ASCII or DDI/XML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SIP must include codebook in electronic format describing contents of each variable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Ensure configuration of different AIP types is documented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Store metadata in corresponding AIP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Determine current version of content according to time of ingest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Support per-file property descriptions in file level metadata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Support plain text and rich text/pictorial documentation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Variable level metadata includes data definition statements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Variable level metadata includes technical information (e.g. data codebooks)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Study-level metadata includes high level abstracts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Study-level metadata includes metadata records describing study or collection as a whole</a:t>
              </a:r>
            </a:p>
            <a:p>
              <a:pPr lvl="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n-GB" sz="1000" dirty="0" smtClean="0"/>
                <a:t>Study-level metadata includes study descriptions</a:t>
              </a:r>
              <a:endParaRPr lang="en-GB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1763688" y="1556792"/>
              <a:ext cx="936104" cy="7920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9180</TotalTime>
  <Words>690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PORRO Risk Relationship Ontology</vt:lpstr>
      <vt:lpstr>Background</vt:lpstr>
      <vt:lpstr>An understanding of preservation</vt:lpstr>
      <vt:lpstr>An ontology for relating risk</vt:lpstr>
      <vt:lpstr>Steps to develop an ontology</vt:lpstr>
      <vt:lpstr>Ontology Structure</vt:lpstr>
      <vt:lpstr>Ontology Browser</vt:lpstr>
      <vt:lpstr>3D Coform Long Term Preservation Tool</vt:lpstr>
      <vt:lpstr>Enhancing Best-practice Criteria</vt:lpstr>
      <vt:lpstr>Ontology Validation</vt:lpstr>
      <vt:lpstr>Thanks!</vt:lpstr>
    </vt:vector>
  </TitlesOfParts>
  <Company>University of Glasgow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risk ontology for digital preservation</dc:title>
  <dc:creator>Andrew McHugh</dc:creator>
  <cp:lastModifiedBy>Spellman</cp:lastModifiedBy>
  <cp:revision>210</cp:revision>
  <dcterms:created xsi:type="dcterms:W3CDTF">2011-11-01T09:20:10Z</dcterms:created>
  <dcterms:modified xsi:type="dcterms:W3CDTF">2012-10-02T13:39:32Z</dcterms:modified>
</cp:coreProperties>
</file>